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sldIdLst>
    <p:sldId id="258" r:id="rId2"/>
    <p:sldId id="257" r:id="rId3"/>
    <p:sldId id="262" r:id="rId4"/>
    <p:sldId id="263" r:id="rId5"/>
    <p:sldId id="259" r:id="rId6"/>
    <p:sldId id="260" r:id="rId7"/>
    <p:sldId id="265" r:id="rId8"/>
    <p:sldId id="264" r:id="rId9"/>
    <p:sldId id="267" r:id="rId10"/>
    <p:sldId id="273" r:id="rId11"/>
    <p:sldId id="274" r:id="rId12"/>
    <p:sldId id="268" r:id="rId13"/>
    <p:sldId id="276" r:id="rId14"/>
    <p:sldId id="277" r:id="rId15"/>
    <p:sldId id="269" r:id="rId16"/>
    <p:sldId id="270" r:id="rId17"/>
    <p:sldId id="271" r:id="rId18"/>
    <p:sldId id="272" r:id="rId19"/>
    <p:sldId id="278" r:id="rId20"/>
    <p:sldId id="266" r:id="rId21"/>
  </p:sldIdLst>
  <p:sldSz cx="12192000" cy="6858000"/>
  <p:notesSz cx="6858000" cy="9144000"/>
  <p:embeddedFontLst>
    <p:embeddedFont>
      <p:font typeface="a고딕10" panose="02020600000000000000" pitchFamily="18" charset="-127"/>
      <p:regular r:id="rId22"/>
    </p:embeddedFont>
    <p:embeddedFont>
      <p:font typeface="a고딕15" panose="02020600000000000000" pitchFamily="18" charset="-127"/>
      <p:regular r:id="rId23"/>
    </p:embeddedFont>
    <p:embeddedFont>
      <p:font typeface="a고딕17" panose="02020600000000000000" pitchFamily="18" charset="-127"/>
      <p:regular r:id="rId24"/>
    </p:embeddedFont>
    <p:embeddedFont>
      <p:font typeface="a고딕19" panose="02020600000000000000" pitchFamily="18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234"/>
    <a:srgbClr val="F47A87"/>
    <a:srgbClr val="F87E4A"/>
    <a:srgbClr val="F55A6D"/>
    <a:srgbClr val="F8966F"/>
    <a:srgbClr val="110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4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0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9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5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63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9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316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83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04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09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02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598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6E45A-582F-48F9-8EFB-B27F6F7407E3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6BBBD-63AB-477E-9F5F-F3B4D90C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0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stemas de Control de Versiones, ¿por qué deberíamos usarlo?">
            <a:extLst>
              <a:ext uri="{FF2B5EF4-FFF2-40B4-BE49-F238E27FC236}">
                <a16:creationId xmlns:a16="http://schemas.microsoft.com/office/drawing/2014/main" id="{7987DCA4-6218-4B4E-8F10-EEFF2E3E7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 bwMode="auto">
          <a:xfrm flipH="1">
            <a:off x="0" y="0"/>
            <a:ext cx="12191980" cy="6857990"/>
          </a:xfrm>
          <a:prstGeom prst="rect">
            <a:avLst/>
          </a:prstGeom>
          <a:noFill/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833329-0ED2-483D-9361-D57EA59590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10000"/>
                </a:schemeClr>
              </a:gs>
              <a:gs pos="100000">
                <a:srgbClr val="0D0D0D">
                  <a:alpha val="50000"/>
                </a:srgbClr>
              </a:gs>
              <a:gs pos="77000">
                <a:srgbClr val="0D0D0D">
                  <a:alpha val="80000"/>
                </a:srgbClr>
              </a:gs>
              <a:gs pos="53000">
                <a:schemeClr val="tx1">
                  <a:lumMod val="95000"/>
                  <a:lumOff val="5000"/>
                  <a:alpha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53B88-25C6-4C64-8E1E-F8C773F24E3C}"/>
              </a:ext>
            </a:extLst>
          </p:cNvPr>
          <p:cNvSpPr txBox="1"/>
          <p:nvPr/>
        </p:nvSpPr>
        <p:spPr>
          <a:xfrm>
            <a:off x="849965" y="1869250"/>
            <a:ext cx="699127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55A6D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2021-1</a:t>
            </a:r>
          </a:p>
          <a:p>
            <a:pPr algn="just"/>
            <a:r>
              <a:rPr lang="en-US" altLang="ko-KR" sz="6600" dirty="0">
                <a:gradFill flip="none" rotWithShape="1">
                  <a:gsLst>
                    <a:gs pos="0">
                      <a:srgbClr val="F55A6D"/>
                    </a:gs>
                    <a:gs pos="100000">
                      <a:srgbClr val="F87E4A"/>
                    </a:gs>
                  </a:gsLst>
                  <a:lin ang="0" scaled="1"/>
                  <a:tileRect/>
                </a:gradFill>
                <a:latin typeface="a고딕19" panose="02020600000000000000" pitchFamily="18" charset="-127"/>
                <a:ea typeface="a고딕19" panose="02020600000000000000" pitchFamily="18" charset="-127"/>
                <a:cs typeface="Aharoni" panose="02010803020104030203" pitchFamily="2" charset="-79"/>
              </a:rPr>
              <a:t>Network Security</a:t>
            </a:r>
          </a:p>
          <a:p>
            <a:pPr algn="just"/>
            <a:r>
              <a:rPr lang="en-US" altLang="ko-KR" sz="3200" dirty="0">
                <a:gradFill>
                  <a:gsLst>
                    <a:gs pos="0">
                      <a:srgbClr val="F55A6D"/>
                    </a:gs>
                    <a:gs pos="100000">
                      <a:srgbClr val="F87E4A"/>
                    </a:gs>
                  </a:gsLst>
                  <a:lin ang="0" scaled="1"/>
                </a:gradFill>
                <a:latin typeface="a고딕15" panose="02020600000000000000" pitchFamily="18" charset="-127"/>
                <a:ea typeface="a고딕15" panose="02020600000000000000" pitchFamily="18" charset="-127"/>
              </a:rPr>
              <a:t>Project 2: Malware detection system</a:t>
            </a:r>
          </a:p>
          <a:p>
            <a:pPr algn="just"/>
            <a:endParaRPr lang="en-US" altLang="ko-KR" sz="3200" dirty="0">
              <a:gradFill>
                <a:gsLst>
                  <a:gs pos="0">
                    <a:srgbClr val="F55A6D"/>
                  </a:gs>
                  <a:gs pos="100000">
                    <a:srgbClr val="F87E4A"/>
                  </a:gs>
                </a:gsLst>
                <a:lin ang="0" scaled="1"/>
              </a:gra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b="0" i="0" dirty="0">
                <a:solidFill>
                  <a:schemeClr val="bg1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Team4 Kim </a:t>
            </a:r>
            <a:r>
              <a:rPr lang="en-US" altLang="ko-KR" b="0" i="0" dirty="0" err="1">
                <a:solidFill>
                  <a:schemeClr val="bg1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Nayeon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, Son </a:t>
            </a:r>
            <a:r>
              <a:rPr lang="en-US" altLang="ko-KR" b="0" i="0" dirty="0" err="1">
                <a:solidFill>
                  <a:schemeClr val="bg1"/>
                </a:solidFill>
                <a:effectLst/>
                <a:latin typeface="a고딕10" panose="02020600000000000000" pitchFamily="18" charset="-127"/>
                <a:ea typeface="a고딕10" panose="02020600000000000000" pitchFamily="18" charset="-127"/>
              </a:rPr>
              <a:t>Sumin</a:t>
            </a:r>
            <a:endParaRPr lang="ko-KR" altLang="en-US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38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F1CD91-183D-4823-B635-0F7625701793}"/>
              </a:ext>
            </a:extLst>
          </p:cNvPr>
          <p:cNvSpPr/>
          <p:nvPr/>
        </p:nvSpPr>
        <p:spPr>
          <a:xfrm>
            <a:off x="4400550" y="-2"/>
            <a:ext cx="7791449" cy="6229351"/>
          </a:xfrm>
          <a:prstGeom prst="rect">
            <a:avLst/>
          </a:prstGeom>
          <a:gradFill flip="none" rotWithShape="1">
            <a:gsLst>
              <a:gs pos="0">
                <a:srgbClr val="F55A6D">
                  <a:alpha val="80000"/>
                </a:srgbClr>
              </a:gs>
              <a:gs pos="100000">
                <a:srgbClr val="F87E4A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B9E09-9D4C-4816-BA3D-2C114C35182B}"/>
              </a:ext>
            </a:extLst>
          </p:cNvPr>
          <p:cNvSpPr txBox="1"/>
          <p:nvPr/>
        </p:nvSpPr>
        <p:spPr>
          <a:xfrm>
            <a:off x="437292" y="464999"/>
            <a:ext cx="35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Light GBM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D8C97-15B6-4ABD-B092-A3EB4976FC35}"/>
              </a:ext>
            </a:extLst>
          </p:cNvPr>
          <p:cNvSpPr txBox="1"/>
          <p:nvPr/>
        </p:nvSpPr>
        <p:spPr>
          <a:xfrm>
            <a:off x="477558" y="1931788"/>
            <a:ext cx="359178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모델은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light GBM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을 사용하고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X_data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0,1 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비율을 동일하게 교차검증하기 위해 </a:t>
            </a: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StratifiedKFold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사용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EC294-F99D-49D6-AA5F-EC7A689B565C}"/>
              </a:ext>
            </a:extLst>
          </p:cNvPr>
          <p:cNvSpPr txBox="1"/>
          <p:nvPr/>
        </p:nvSpPr>
        <p:spPr>
          <a:xfrm>
            <a:off x="443235" y="3863578"/>
            <a:ext cx="359178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교차검증을 하면서 </a:t>
            </a: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train_val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data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train, </a:t>
            </a: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val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data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로 나누어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train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으로 학습하고 </a:t>
            </a: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val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으로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test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하여 나온 값을 </a:t>
            </a: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result_Y_val_pred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에 저장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EBCE2C-6918-4B62-B767-B7AAEEA7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45" y="609601"/>
            <a:ext cx="6105525" cy="1133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65842A-9638-4A2A-9C40-676E7A13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45" y="2171589"/>
            <a:ext cx="66675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3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F1CD91-183D-4823-B635-0F7625701793}"/>
              </a:ext>
            </a:extLst>
          </p:cNvPr>
          <p:cNvSpPr/>
          <p:nvPr/>
        </p:nvSpPr>
        <p:spPr>
          <a:xfrm>
            <a:off x="4400550" y="-2"/>
            <a:ext cx="7791449" cy="6229351"/>
          </a:xfrm>
          <a:prstGeom prst="rect">
            <a:avLst/>
          </a:prstGeom>
          <a:gradFill flip="none" rotWithShape="1">
            <a:gsLst>
              <a:gs pos="0">
                <a:srgbClr val="F55A6D">
                  <a:alpha val="80000"/>
                </a:srgbClr>
              </a:gs>
              <a:gs pos="100000">
                <a:srgbClr val="F87E4A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B9E09-9D4C-4816-BA3D-2C114C35182B}"/>
              </a:ext>
            </a:extLst>
          </p:cNvPr>
          <p:cNvSpPr txBox="1"/>
          <p:nvPr/>
        </p:nvSpPr>
        <p:spPr>
          <a:xfrm>
            <a:off x="437292" y="464999"/>
            <a:ext cx="35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Light GBM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D8C97-15B6-4ABD-B092-A3EB4976FC35}"/>
              </a:ext>
            </a:extLst>
          </p:cNvPr>
          <p:cNvSpPr txBox="1"/>
          <p:nvPr/>
        </p:nvSpPr>
        <p:spPr>
          <a:xfrm>
            <a:off x="655455" y="1676356"/>
            <a:ext cx="350475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Test data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도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predict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하여 </a:t>
            </a: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Y_pred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에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EC294-F99D-49D6-AA5F-EC7A689B565C}"/>
              </a:ext>
            </a:extLst>
          </p:cNvPr>
          <p:cNvSpPr txBox="1"/>
          <p:nvPr/>
        </p:nvSpPr>
        <p:spPr>
          <a:xfrm>
            <a:off x="643162" y="3806428"/>
            <a:ext cx="359178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성능을 평가하는 함수를 만들어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accuracy, precision, recall, F1-score, </a:t>
            </a: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auc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-score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매 교차검증마다 출력하도록 함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33378A-28ED-4C88-BA95-6E0E9392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83" y="780382"/>
            <a:ext cx="4924425" cy="619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1A921E-FE8C-4447-B691-45FA3208F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183" y="1676356"/>
            <a:ext cx="68675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EAC718-302C-415D-98E2-3934B31F8F43}"/>
              </a:ext>
            </a:extLst>
          </p:cNvPr>
          <p:cNvSpPr/>
          <p:nvPr/>
        </p:nvSpPr>
        <p:spPr>
          <a:xfrm>
            <a:off x="0" y="0"/>
            <a:ext cx="9315450" cy="6373953"/>
          </a:xfrm>
          <a:prstGeom prst="rect">
            <a:avLst/>
          </a:prstGeom>
          <a:gradFill flip="none" rotWithShape="1">
            <a:gsLst>
              <a:gs pos="0">
                <a:srgbClr val="F55A6D">
                  <a:alpha val="80000"/>
                </a:srgbClr>
              </a:gs>
              <a:gs pos="100000">
                <a:srgbClr val="F87E4A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90D07-55AD-498C-A3D0-7E871934B411}"/>
              </a:ext>
            </a:extLst>
          </p:cNvPr>
          <p:cNvSpPr txBox="1"/>
          <p:nvPr/>
        </p:nvSpPr>
        <p:spPr>
          <a:xfrm>
            <a:off x="10114692" y="312597"/>
            <a:ext cx="35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CNN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930371-C2F0-4D1F-87B6-D08D135D7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26" y="1013170"/>
            <a:ext cx="4252912" cy="4347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6C876C-5E1A-4148-8093-89AECE39B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44" y="499198"/>
            <a:ext cx="4419600" cy="3881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B12EB8-DD1E-4BE6-B460-6F111F929973}"/>
              </a:ext>
            </a:extLst>
          </p:cNvPr>
          <p:cNvSpPr txBox="1"/>
          <p:nvPr/>
        </p:nvSpPr>
        <p:spPr>
          <a:xfrm>
            <a:off x="9315450" y="1304881"/>
            <a:ext cx="3504750" cy="295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Google Drive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에 연결 후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작업 디렉토리를 이동하고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필요한 라이브러리 호출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주어진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train data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</a:t>
            </a:r>
            <a:r>
              <a:rPr lang="ko-KR" altLang="en-US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행별로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</a:t>
            </a:r>
            <a:r>
              <a:rPr lang="ko-KR" altLang="en-US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바이트씩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잘라 </a:t>
            </a:r>
            <a:r>
              <a:rPr lang="ko-KR" altLang="en-US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이어붙이고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28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*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28 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이미지로 변환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9AC550-2E78-44CB-92AF-6FF439DB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61" y="4512770"/>
            <a:ext cx="1543816" cy="169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56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EAC718-302C-415D-98E2-3934B31F8F43}"/>
              </a:ext>
            </a:extLst>
          </p:cNvPr>
          <p:cNvSpPr/>
          <p:nvPr/>
        </p:nvSpPr>
        <p:spPr>
          <a:xfrm>
            <a:off x="0" y="0"/>
            <a:ext cx="8972550" cy="6343650"/>
          </a:xfrm>
          <a:prstGeom prst="rect">
            <a:avLst/>
          </a:prstGeom>
          <a:gradFill flip="none" rotWithShape="1">
            <a:gsLst>
              <a:gs pos="0">
                <a:srgbClr val="F55A6D">
                  <a:alpha val="80000"/>
                </a:srgbClr>
              </a:gs>
              <a:gs pos="100000">
                <a:srgbClr val="F87E4A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90D07-55AD-498C-A3D0-7E871934B411}"/>
              </a:ext>
            </a:extLst>
          </p:cNvPr>
          <p:cNvSpPr txBox="1"/>
          <p:nvPr/>
        </p:nvSpPr>
        <p:spPr>
          <a:xfrm>
            <a:off x="10114692" y="312597"/>
            <a:ext cx="35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CNN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2EB8-DD1E-4BE6-B460-6F111F929973}"/>
              </a:ext>
            </a:extLst>
          </p:cNvPr>
          <p:cNvSpPr txBox="1"/>
          <p:nvPr/>
        </p:nvSpPr>
        <p:spPr>
          <a:xfrm>
            <a:off x="9114567" y="1609989"/>
            <a:ext cx="200025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CNN 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모델 생성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B41335-675B-463D-8123-670D9C30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36447"/>
            <a:ext cx="7887225" cy="3006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2EE0AB-25C7-4E72-89FE-4F12A7805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388"/>
          <a:stretch/>
        </p:blipFill>
        <p:spPr>
          <a:xfrm>
            <a:off x="495300" y="3515111"/>
            <a:ext cx="7519872" cy="2523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6FB0FD-58E0-4D0A-A3C8-170A3274A6B9}"/>
              </a:ext>
            </a:extLst>
          </p:cNvPr>
          <p:cNvSpPr txBox="1"/>
          <p:nvPr/>
        </p:nvSpPr>
        <p:spPr>
          <a:xfrm>
            <a:off x="9114567" y="3429000"/>
            <a:ext cx="2000250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교차 검증 수행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fold 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수는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epoch 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수는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0729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EAC718-302C-415D-98E2-3934B31F8F43}"/>
              </a:ext>
            </a:extLst>
          </p:cNvPr>
          <p:cNvSpPr/>
          <p:nvPr/>
        </p:nvSpPr>
        <p:spPr>
          <a:xfrm>
            <a:off x="0" y="0"/>
            <a:ext cx="8610600" cy="6315075"/>
          </a:xfrm>
          <a:prstGeom prst="rect">
            <a:avLst/>
          </a:prstGeom>
          <a:gradFill flip="none" rotWithShape="1">
            <a:gsLst>
              <a:gs pos="0">
                <a:srgbClr val="F55A6D">
                  <a:alpha val="80000"/>
                </a:srgbClr>
              </a:gs>
              <a:gs pos="100000">
                <a:srgbClr val="F87E4A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90D07-55AD-498C-A3D0-7E871934B411}"/>
              </a:ext>
            </a:extLst>
          </p:cNvPr>
          <p:cNvSpPr txBox="1"/>
          <p:nvPr/>
        </p:nvSpPr>
        <p:spPr>
          <a:xfrm>
            <a:off x="10114692" y="312597"/>
            <a:ext cx="35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CNN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2EB8-DD1E-4BE6-B460-6F111F929973}"/>
              </a:ext>
            </a:extLst>
          </p:cNvPr>
          <p:cNvSpPr txBox="1"/>
          <p:nvPr/>
        </p:nvSpPr>
        <p:spPr>
          <a:xfrm>
            <a:off x="8820150" y="3155821"/>
            <a:ext cx="3067050" cy="253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Train dataset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과 같은 방법으로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Test dataset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도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28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*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28 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사이즈의 이미지로 변환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test dataset predict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6213F0-0C05-441C-A267-A73DAB8B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547813"/>
            <a:ext cx="5505450" cy="30939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371CF6F-F903-41E6-8229-D9943CE3A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155821"/>
            <a:ext cx="1352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8496CA-DE1D-4289-90A9-902BF733A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1" y="5056059"/>
            <a:ext cx="4743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7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EAC718-302C-415D-98E2-3934B31F8F43}"/>
              </a:ext>
            </a:extLst>
          </p:cNvPr>
          <p:cNvSpPr/>
          <p:nvPr/>
        </p:nvSpPr>
        <p:spPr>
          <a:xfrm>
            <a:off x="0" y="0"/>
            <a:ext cx="4972050" cy="6858000"/>
          </a:xfrm>
          <a:prstGeom prst="rect">
            <a:avLst/>
          </a:prstGeom>
          <a:gradFill flip="none" rotWithShape="1">
            <a:gsLst>
              <a:gs pos="0">
                <a:srgbClr val="F55A6D"/>
              </a:gs>
              <a:gs pos="10000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94C84-7D88-4FE3-B292-E0109EBAD948}"/>
              </a:ext>
            </a:extLst>
          </p:cNvPr>
          <p:cNvSpPr txBox="1"/>
          <p:nvPr/>
        </p:nvSpPr>
        <p:spPr>
          <a:xfrm>
            <a:off x="685801" y="318995"/>
            <a:ext cx="7804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03 Learning Results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9E33465-0E4B-4308-BC2B-2580FF81E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7" b="14256"/>
          <a:stretch/>
        </p:blipFill>
        <p:spPr bwMode="auto">
          <a:xfrm>
            <a:off x="2609850" y="1720328"/>
            <a:ext cx="9582150" cy="3550693"/>
          </a:xfrm>
          <a:prstGeom prst="rect">
            <a:avLst/>
          </a:prstGeom>
          <a:noFill/>
          <a:effectLst>
            <a:innerShdw blurRad="1270000" dist="2540000" dir="10800000">
              <a:prstClr val="black">
                <a:alpha val="4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5285C-0CF9-44EF-9C8D-AFBE6E34F835}"/>
              </a:ext>
            </a:extLst>
          </p:cNvPr>
          <p:cNvSpPr txBox="1"/>
          <p:nvPr/>
        </p:nvSpPr>
        <p:spPr>
          <a:xfrm>
            <a:off x="5253811" y="5403309"/>
            <a:ext cx="6656428" cy="1135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Performance Evaluation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Malware Detection in the Test Dataset</a:t>
            </a:r>
          </a:p>
        </p:txBody>
      </p:sp>
    </p:spTree>
    <p:extLst>
      <p:ext uri="{BB962C8B-B14F-4D97-AF65-F5344CB8AC3E}">
        <p14:creationId xmlns:p14="http://schemas.microsoft.com/office/powerpoint/2010/main" val="233698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EB411-FB18-469A-B775-F0B5F1BA3362}"/>
              </a:ext>
            </a:extLst>
          </p:cNvPr>
          <p:cNvSpPr txBox="1"/>
          <p:nvPr/>
        </p:nvSpPr>
        <p:spPr>
          <a:xfrm>
            <a:off x="2703908" y="637540"/>
            <a:ext cx="6838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Performance Evaluation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253596-E7AE-49C3-A37C-232931B2C0B0}"/>
              </a:ext>
            </a:extLst>
          </p:cNvPr>
          <p:cNvGrpSpPr/>
          <p:nvPr/>
        </p:nvGrpSpPr>
        <p:grpSpPr>
          <a:xfrm>
            <a:off x="854076" y="2476500"/>
            <a:ext cx="10483848" cy="952500"/>
            <a:chOff x="834231" y="3170139"/>
            <a:chExt cx="13345317" cy="1181833"/>
          </a:xfrm>
          <a:gradFill>
            <a:gsLst>
              <a:gs pos="0">
                <a:srgbClr val="F55A6D"/>
              </a:gs>
              <a:gs pos="100000">
                <a:srgbClr val="F87E4A"/>
              </a:gs>
            </a:gsLst>
            <a:lin ang="0" scaled="1"/>
          </a:gradFill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0A766D6-9685-4285-B11E-8DEC447B1F32}"/>
                </a:ext>
              </a:extLst>
            </p:cNvPr>
            <p:cNvSpPr/>
            <p:nvPr/>
          </p:nvSpPr>
          <p:spPr>
            <a:xfrm>
              <a:off x="834231" y="3191510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fold 1</a:t>
              </a:r>
              <a:endParaRPr lang="ko-KR" altLang="en-US" sz="2000" kern="12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81A1B78-8FC5-46E4-93F0-B97864DC9728}"/>
                </a:ext>
              </a:extLst>
            </p:cNvPr>
            <p:cNvSpPr/>
            <p:nvPr/>
          </p:nvSpPr>
          <p:spPr>
            <a:xfrm>
              <a:off x="3445271" y="3191510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fold 2</a:t>
              </a:r>
              <a:endParaRPr lang="ko-KR" altLang="en-US" sz="2000" kern="12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BE98708-B4D4-4154-BEAF-226E0A6D88DB}"/>
                </a:ext>
              </a:extLst>
            </p:cNvPr>
            <p:cNvSpPr/>
            <p:nvPr/>
          </p:nvSpPr>
          <p:spPr>
            <a:xfrm>
              <a:off x="6056312" y="3191510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fold 3</a:t>
              </a:r>
              <a:endParaRPr lang="ko-KR" altLang="en-US" sz="2000" kern="12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5860033-357C-41FC-A32A-31E6C6362B8A}"/>
                </a:ext>
              </a:extLst>
            </p:cNvPr>
            <p:cNvSpPr/>
            <p:nvPr/>
          </p:nvSpPr>
          <p:spPr>
            <a:xfrm>
              <a:off x="8667352" y="3170139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fold 4</a:t>
              </a:r>
              <a:endParaRPr lang="ko-KR" altLang="en-US" sz="2000" kern="12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1915AD2-6DFD-492A-8F35-3A5B1D844648}"/>
                </a:ext>
              </a:extLst>
            </p:cNvPr>
            <p:cNvSpPr/>
            <p:nvPr/>
          </p:nvSpPr>
          <p:spPr>
            <a:xfrm>
              <a:off x="11278392" y="3191510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fold 5</a:t>
              </a:r>
              <a:endParaRPr lang="ko-KR" altLang="en-US" sz="2000" kern="12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1460406-FC81-4B2C-9E9B-74E69BE61B8F}"/>
              </a:ext>
            </a:extLst>
          </p:cNvPr>
          <p:cNvSpPr txBox="1"/>
          <p:nvPr/>
        </p:nvSpPr>
        <p:spPr>
          <a:xfrm>
            <a:off x="796374" y="1733074"/>
            <a:ext cx="1907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haroni" panose="02010803020104030203" pitchFamily="2" charset="-79"/>
              </a:rPr>
              <a:t>Light GBM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6B94C-0D6B-4776-9903-6476D78FE491}"/>
              </a:ext>
            </a:extLst>
          </p:cNvPr>
          <p:cNvSpPr txBox="1"/>
          <p:nvPr/>
        </p:nvSpPr>
        <p:spPr>
          <a:xfrm>
            <a:off x="192544" y="3644781"/>
            <a:ext cx="149618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accuracy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precision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recall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F1-Score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1E6C8F-F0B1-45DC-8F32-FE5656BBE8AB}"/>
              </a:ext>
            </a:extLst>
          </p:cNvPr>
          <p:cNvSpPr txBox="1"/>
          <p:nvPr/>
        </p:nvSpPr>
        <p:spPr>
          <a:xfrm>
            <a:off x="5903093" y="3644780"/>
            <a:ext cx="85473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0.96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9F05B-E818-46D3-8148-52E496D96153}"/>
              </a:ext>
            </a:extLst>
          </p:cNvPr>
          <p:cNvSpPr txBox="1"/>
          <p:nvPr/>
        </p:nvSpPr>
        <p:spPr>
          <a:xfrm>
            <a:off x="7954280" y="3659318"/>
            <a:ext cx="85473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E8162D-ABF7-44CA-8D56-290FE9F62AFA}"/>
              </a:ext>
            </a:extLst>
          </p:cNvPr>
          <p:cNvSpPr txBox="1"/>
          <p:nvPr/>
        </p:nvSpPr>
        <p:spPr>
          <a:xfrm>
            <a:off x="10005467" y="3659318"/>
            <a:ext cx="85473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6548-D6F1-4BF4-B876-DCB3E5412902}"/>
              </a:ext>
            </a:extLst>
          </p:cNvPr>
          <p:cNvSpPr txBox="1"/>
          <p:nvPr/>
        </p:nvSpPr>
        <p:spPr>
          <a:xfrm>
            <a:off x="1800719" y="3659318"/>
            <a:ext cx="85473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34F60E-7E85-43A3-A0DD-1676641A1EB1}"/>
              </a:ext>
            </a:extLst>
          </p:cNvPr>
          <p:cNvSpPr txBox="1"/>
          <p:nvPr/>
        </p:nvSpPr>
        <p:spPr>
          <a:xfrm>
            <a:off x="3851906" y="3659318"/>
            <a:ext cx="85473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4025311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EB411-FB18-469A-B775-F0B5F1BA3362}"/>
              </a:ext>
            </a:extLst>
          </p:cNvPr>
          <p:cNvSpPr txBox="1"/>
          <p:nvPr/>
        </p:nvSpPr>
        <p:spPr>
          <a:xfrm>
            <a:off x="2703908" y="637540"/>
            <a:ext cx="6838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Performance Evaluation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253596-E7AE-49C3-A37C-232931B2C0B0}"/>
              </a:ext>
            </a:extLst>
          </p:cNvPr>
          <p:cNvGrpSpPr/>
          <p:nvPr/>
        </p:nvGrpSpPr>
        <p:grpSpPr>
          <a:xfrm>
            <a:off x="854076" y="2476500"/>
            <a:ext cx="10483848" cy="952500"/>
            <a:chOff x="834231" y="3170139"/>
            <a:chExt cx="13345317" cy="1181833"/>
          </a:xfrm>
          <a:gradFill>
            <a:gsLst>
              <a:gs pos="0">
                <a:srgbClr val="F55A6D"/>
              </a:gs>
              <a:gs pos="100000">
                <a:srgbClr val="F87E4A"/>
              </a:gs>
            </a:gsLst>
            <a:lin ang="0" scaled="1"/>
          </a:gradFill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0A766D6-9685-4285-B11E-8DEC447B1F32}"/>
                </a:ext>
              </a:extLst>
            </p:cNvPr>
            <p:cNvSpPr/>
            <p:nvPr/>
          </p:nvSpPr>
          <p:spPr>
            <a:xfrm>
              <a:off x="834231" y="3191510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fold 1</a:t>
              </a:r>
              <a:endParaRPr lang="ko-KR" altLang="en-US" sz="2000" kern="12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81A1B78-8FC5-46E4-93F0-B97864DC9728}"/>
                </a:ext>
              </a:extLst>
            </p:cNvPr>
            <p:cNvSpPr/>
            <p:nvPr/>
          </p:nvSpPr>
          <p:spPr>
            <a:xfrm>
              <a:off x="3445271" y="3191510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fold 2</a:t>
              </a:r>
              <a:endParaRPr lang="ko-KR" altLang="en-US" sz="2000" kern="12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BE98708-B4D4-4154-BEAF-226E0A6D88DB}"/>
                </a:ext>
              </a:extLst>
            </p:cNvPr>
            <p:cNvSpPr/>
            <p:nvPr/>
          </p:nvSpPr>
          <p:spPr>
            <a:xfrm>
              <a:off x="6056312" y="3191510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fold 3</a:t>
              </a:r>
              <a:endParaRPr lang="ko-KR" altLang="en-US" sz="2000" kern="12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5860033-357C-41FC-A32A-31E6C6362B8A}"/>
                </a:ext>
              </a:extLst>
            </p:cNvPr>
            <p:cNvSpPr/>
            <p:nvPr/>
          </p:nvSpPr>
          <p:spPr>
            <a:xfrm>
              <a:off x="8667352" y="3170139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fold 4</a:t>
              </a:r>
              <a:endParaRPr lang="ko-KR" altLang="en-US" sz="2000" kern="12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1915AD2-6DFD-492A-8F35-3A5B1D844648}"/>
                </a:ext>
              </a:extLst>
            </p:cNvPr>
            <p:cNvSpPr/>
            <p:nvPr/>
          </p:nvSpPr>
          <p:spPr>
            <a:xfrm>
              <a:off x="11278392" y="3191510"/>
              <a:ext cx="2901156" cy="1160462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a고딕10" panose="02020600000000000000" pitchFamily="18" charset="-127"/>
                  <a:ea typeface="a고딕10" panose="02020600000000000000" pitchFamily="18" charset="-127"/>
                </a:rPr>
                <a:t>fold 5</a:t>
              </a:r>
              <a:endParaRPr lang="ko-KR" altLang="en-US" sz="2000" kern="1200" dirty="0">
                <a:latin typeface="a고딕10" panose="02020600000000000000" pitchFamily="18" charset="-127"/>
                <a:ea typeface="a고딕10" panose="02020600000000000000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1460406-FC81-4B2C-9E9B-74E69BE61B8F}"/>
              </a:ext>
            </a:extLst>
          </p:cNvPr>
          <p:cNvSpPr txBox="1"/>
          <p:nvPr/>
        </p:nvSpPr>
        <p:spPr>
          <a:xfrm>
            <a:off x="796374" y="1733074"/>
            <a:ext cx="1907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  <a:cs typeface="Aharoni" panose="02010803020104030203" pitchFamily="2" charset="-79"/>
              </a:rPr>
              <a:t>CNN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E9F2-6F35-4266-9A28-20B347BDEBD9}"/>
              </a:ext>
            </a:extLst>
          </p:cNvPr>
          <p:cNvSpPr txBox="1"/>
          <p:nvPr/>
        </p:nvSpPr>
        <p:spPr>
          <a:xfrm>
            <a:off x="192544" y="3644781"/>
            <a:ext cx="149618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accuracy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precision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recall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F1-Score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023C0A-8285-4657-8777-E35218F21CD6}"/>
              </a:ext>
            </a:extLst>
          </p:cNvPr>
          <p:cNvSpPr txBox="1"/>
          <p:nvPr/>
        </p:nvSpPr>
        <p:spPr>
          <a:xfrm>
            <a:off x="5903093" y="3644780"/>
            <a:ext cx="85473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E4C2B-6885-493F-92F9-A06757A0B4C9}"/>
              </a:ext>
            </a:extLst>
          </p:cNvPr>
          <p:cNvSpPr txBox="1"/>
          <p:nvPr/>
        </p:nvSpPr>
        <p:spPr>
          <a:xfrm>
            <a:off x="7954280" y="3659318"/>
            <a:ext cx="85473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1BF2B-4242-4E7D-BF87-8BFF19661566}"/>
              </a:ext>
            </a:extLst>
          </p:cNvPr>
          <p:cNvSpPr txBox="1"/>
          <p:nvPr/>
        </p:nvSpPr>
        <p:spPr>
          <a:xfrm>
            <a:off x="10005467" y="3659318"/>
            <a:ext cx="85473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D8B4B5-236F-4AAA-A916-B4608EE20C73}"/>
              </a:ext>
            </a:extLst>
          </p:cNvPr>
          <p:cNvSpPr txBox="1"/>
          <p:nvPr/>
        </p:nvSpPr>
        <p:spPr>
          <a:xfrm>
            <a:off x="1800719" y="3659318"/>
            <a:ext cx="85473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D0976-0F09-4431-9877-70DA5C590376}"/>
              </a:ext>
            </a:extLst>
          </p:cNvPr>
          <p:cNvSpPr txBox="1"/>
          <p:nvPr/>
        </p:nvSpPr>
        <p:spPr>
          <a:xfrm>
            <a:off x="3851906" y="3659318"/>
            <a:ext cx="854733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191051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EB411-FB18-469A-B775-F0B5F1BA3362}"/>
              </a:ext>
            </a:extLst>
          </p:cNvPr>
          <p:cNvSpPr txBox="1"/>
          <p:nvPr/>
        </p:nvSpPr>
        <p:spPr>
          <a:xfrm>
            <a:off x="695325" y="664647"/>
            <a:ext cx="1080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Malware Detection in the Test Dataset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5603F8-B2B7-4539-BBBF-340C45277EFB}"/>
              </a:ext>
            </a:extLst>
          </p:cNvPr>
          <p:cNvSpPr/>
          <p:nvPr/>
        </p:nvSpPr>
        <p:spPr>
          <a:xfrm>
            <a:off x="1428750" y="1959828"/>
            <a:ext cx="4114800" cy="4076700"/>
          </a:xfrm>
          <a:prstGeom prst="rect">
            <a:avLst/>
          </a:prstGeom>
          <a:gradFill flip="none" rotWithShape="1">
            <a:gsLst>
              <a:gs pos="0">
                <a:srgbClr val="F55A6D"/>
              </a:gs>
              <a:gs pos="10000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DFEC02-755E-4846-91D3-76D3F775357F}"/>
              </a:ext>
            </a:extLst>
          </p:cNvPr>
          <p:cNvSpPr/>
          <p:nvPr/>
        </p:nvSpPr>
        <p:spPr>
          <a:xfrm>
            <a:off x="6648452" y="2116653"/>
            <a:ext cx="4114800" cy="4076700"/>
          </a:xfrm>
          <a:prstGeom prst="rect">
            <a:avLst/>
          </a:prstGeom>
          <a:gradFill flip="none" rotWithShape="1">
            <a:gsLst>
              <a:gs pos="0">
                <a:srgbClr val="F55A6D"/>
              </a:gs>
              <a:gs pos="10000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11B852-86D6-4E9F-B366-81A6B540B877}"/>
              </a:ext>
            </a:extLst>
          </p:cNvPr>
          <p:cNvSpPr/>
          <p:nvPr/>
        </p:nvSpPr>
        <p:spPr>
          <a:xfrm>
            <a:off x="4634753" y="1959828"/>
            <a:ext cx="901934" cy="40767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7A3BC-648D-4C44-82DE-48EE98CBB6BA}"/>
              </a:ext>
            </a:extLst>
          </p:cNvPr>
          <p:cNvSpPr/>
          <p:nvPr/>
        </p:nvSpPr>
        <p:spPr>
          <a:xfrm>
            <a:off x="5048249" y="3429000"/>
            <a:ext cx="1047751" cy="830997"/>
          </a:xfrm>
          <a:prstGeom prst="rect">
            <a:avLst/>
          </a:prstGeom>
          <a:solidFill>
            <a:srgbClr val="313234"/>
          </a:solidFill>
          <a:ln w="28575">
            <a:solidFill>
              <a:srgbClr val="F55A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55A6D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Light GBM</a:t>
            </a:r>
            <a:endParaRPr lang="ko-KR" altLang="en-US" sz="2000" dirty="0">
              <a:solidFill>
                <a:srgbClr val="F55A6D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8F032C-68CE-4F60-BD0E-7079021E45BB}"/>
              </a:ext>
            </a:extLst>
          </p:cNvPr>
          <p:cNvSpPr/>
          <p:nvPr/>
        </p:nvSpPr>
        <p:spPr>
          <a:xfrm>
            <a:off x="6641589" y="2116653"/>
            <a:ext cx="901934" cy="40767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D2EA2B-DC4D-43C0-B39D-7B8C5657DCC8}"/>
              </a:ext>
            </a:extLst>
          </p:cNvPr>
          <p:cNvSpPr/>
          <p:nvPr/>
        </p:nvSpPr>
        <p:spPr>
          <a:xfrm>
            <a:off x="6096001" y="3570694"/>
            <a:ext cx="993122" cy="830997"/>
          </a:xfrm>
          <a:prstGeom prst="rect">
            <a:avLst/>
          </a:prstGeom>
          <a:solidFill>
            <a:srgbClr val="313234"/>
          </a:solidFill>
          <a:ln w="28575">
            <a:solidFill>
              <a:srgbClr val="F55A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55A6D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CNN</a:t>
            </a:r>
            <a:endParaRPr lang="ko-KR" altLang="en-US" sz="2000" dirty="0">
              <a:solidFill>
                <a:srgbClr val="F55A6D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EF2C25-6F5B-49AA-81FC-A92313FFBD20}"/>
              </a:ext>
            </a:extLst>
          </p:cNvPr>
          <p:cNvSpPr/>
          <p:nvPr/>
        </p:nvSpPr>
        <p:spPr>
          <a:xfrm>
            <a:off x="1762404" y="2273933"/>
            <a:ext cx="2662517" cy="342451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2A89E5-9648-4F9F-ABD7-00ED1D8CEA5E}"/>
              </a:ext>
            </a:extLst>
          </p:cNvPr>
          <p:cNvSpPr/>
          <p:nvPr/>
        </p:nvSpPr>
        <p:spPr>
          <a:xfrm>
            <a:off x="7767079" y="2429435"/>
            <a:ext cx="2662517" cy="342451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80AD1-2E10-4C9D-A3FC-538C57CB9D1A}"/>
              </a:ext>
            </a:extLst>
          </p:cNvPr>
          <p:cNvSpPr txBox="1"/>
          <p:nvPr/>
        </p:nvSpPr>
        <p:spPr>
          <a:xfrm>
            <a:off x="1965376" y="2273933"/>
            <a:ext cx="3683090" cy="336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accuracy 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0.954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precision 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0.9602392681210415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Recall 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0.9746428571428571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F1-Score 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0.967387451258419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FD24F-3E1C-4A37-A827-610BB9D3ECAC}"/>
              </a:ext>
            </a:extLst>
          </p:cNvPr>
          <p:cNvSpPr txBox="1"/>
          <p:nvPr/>
        </p:nvSpPr>
        <p:spPr>
          <a:xfrm>
            <a:off x="7998199" y="2429435"/>
            <a:ext cx="2200275" cy="336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고딕15" panose="02020600000000000000" pitchFamily="18" charset="-127"/>
                <a:ea typeface="a고딕15" panose="02020600000000000000" pitchFamily="18" charset="-127"/>
              </a:rPr>
              <a:t>accuracy: 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고딕15" panose="02020600000000000000" pitchFamily="18" charset="-127"/>
                <a:ea typeface="a고딕15" panose="02020600000000000000" pitchFamily="18" charset="-127"/>
              </a:rPr>
              <a:t>0.9283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고딕15" panose="02020600000000000000" pitchFamily="18" charset="-127"/>
                <a:ea typeface="a고딕15" panose="02020600000000000000" pitchFamily="18" charset="-127"/>
              </a:rPr>
              <a:t>precision: 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고딕15" panose="02020600000000000000" pitchFamily="18" charset="-127"/>
                <a:ea typeface="a고딕15" panose="02020600000000000000" pitchFamily="18" charset="-127"/>
              </a:rPr>
              <a:t>0.9034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고딕15" panose="02020600000000000000" pitchFamily="18" charset="-127"/>
                <a:ea typeface="a고딕15" panose="02020600000000000000" pitchFamily="18" charset="-127"/>
              </a:rPr>
              <a:t>recall: 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고딕15" panose="02020600000000000000" pitchFamily="18" charset="-127"/>
                <a:ea typeface="a고딕15" panose="02020600000000000000" pitchFamily="18" charset="-127"/>
              </a:rPr>
              <a:t>0.9570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F1-Score: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0.9294278</a:t>
            </a:r>
            <a:endParaRPr lang="ko-KR" altLang="en-US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35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EB411-FB18-469A-B775-F0B5F1BA3362}"/>
              </a:ext>
            </a:extLst>
          </p:cNvPr>
          <p:cNvSpPr txBox="1"/>
          <p:nvPr/>
        </p:nvSpPr>
        <p:spPr>
          <a:xfrm>
            <a:off x="695325" y="664647"/>
            <a:ext cx="1080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Malware Detection in the Test Dataset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5603F8-B2B7-4539-BBBF-340C45277EFB}"/>
              </a:ext>
            </a:extLst>
          </p:cNvPr>
          <p:cNvSpPr/>
          <p:nvPr/>
        </p:nvSpPr>
        <p:spPr>
          <a:xfrm>
            <a:off x="1428750" y="1959828"/>
            <a:ext cx="4114800" cy="4076700"/>
          </a:xfrm>
          <a:prstGeom prst="rect">
            <a:avLst/>
          </a:prstGeom>
          <a:gradFill flip="none" rotWithShape="1">
            <a:gsLst>
              <a:gs pos="0">
                <a:srgbClr val="F55A6D"/>
              </a:gs>
              <a:gs pos="10000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DFEC02-755E-4846-91D3-76D3F775357F}"/>
              </a:ext>
            </a:extLst>
          </p:cNvPr>
          <p:cNvSpPr/>
          <p:nvPr/>
        </p:nvSpPr>
        <p:spPr>
          <a:xfrm>
            <a:off x="6648452" y="2116653"/>
            <a:ext cx="4114800" cy="4076700"/>
          </a:xfrm>
          <a:prstGeom prst="rect">
            <a:avLst/>
          </a:prstGeom>
          <a:gradFill flip="none" rotWithShape="1">
            <a:gsLst>
              <a:gs pos="0">
                <a:srgbClr val="F55A6D"/>
              </a:gs>
              <a:gs pos="10000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11B852-86D6-4E9F-B366-81A6B540B877}"/>
              </a:ext>
            </a:extLst>
          </p:cNvPr>
          <p:cNvSpPr/>
          <p:nvPr/>
        </p:nvSpPr>
        <p:spPr>
          <a:xfrm>
            <a:off x="4634753" y="1959828"/>
            <a:ext cx="901934" cy="40767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7A3BC-648D-4C44-82DE-48EE98CBB6BA}"/>
              </a:ext>
            </a:extLst>
          </p:cNvPr>
          <p:cNvSpPr/>
          <p:nvPr/>
        </p:nvSpPr>
        <p:spPr>
          <a:xfrm>
            <a:off x="5048249" y="3429000"/>
            <a:ext cx="1047751" cy="830997"/>
          </a:xfrm>
          <a:prstGeom prst="rect">
            <a:avLst/>
          </a:prstGeom>
          <a:solidFill>
            <a:srgbClr val="313234"/>
          </a:solidFill>
          <a:ln w="28575">
            <a:solidFill>
              <a:srgbClr val="F55A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55A6D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Light GBM</a:t>
            </a:r>
            <a:endParaRPr lang="ko-KR" altLang="en-US" sz="2000" dirty="0">
              <a:solidFill>
                <a:srgbClr val="F55A6D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8F032C-68CE-4F60-BD0E-7079021E45BB}"/>
              </a:ext>
            </a:extLst>
          </p:cNvPr>
          <p:cNvSpPr/>
          <p:nvPr/>
        </p:nvSpPr>
        <p:spPr>
          <a:xfrm>
            <a:off x="6641589" y="2116653"/>
            <a:ext cx="901934" cy="40767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D2EA2B-DC4D-43C0-B39D-7B8C5657DCC8}"/>
              </a:ext>
            </a:extLst>
          </p:cNvPr>
          <p:cNvSpPr/>
          <p:nvPr/>
        </p:nvSpPr>
        <p:spPr>
          <a:xfrm>
            <a:off x="6096001" y="3570694"/>
            <a:ext cx="993122" cy="830997"/>
          </a:xfrm>
          <a:prstGeom prst="rect">
            <a:avLst/>
          </a:prstGeom>
          <a:solidFill>
            <a:srgbClr val="313234"/>
          </a:solidFill>
          <a:ln w="28575">
            <a:solidFill>
              <a:srgbClr val="F55A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55A6D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CNN</a:t>
            </a:r>
            <a:endParaRPr lang="ko-KR" altLang="en-US" sz="2000" dirty="0">
              <a:solidFill>
                <a:srgbClr val="F55A6D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EF2C25-6F5B-49AA-81FC-A92313FFBD20}"/>
              </a:ext>
            </a:extLst>
          </p:cNvPr>
          <p:cNvSpPr/>
          <p:nvPr/>
        </p:nvSpPr>
        <p:spPr>
          <a:xfrm>
            <a:off x="1762404" y="2273933"/>
            <a:ext cx="2662517" cy="342451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2A89E5-9648-4F9F-ABD7-00ED1D8CEA5E}"/>
              </a:ext>
            </a:extLst>
          </p:cNvPr>
          <p:cNvSpPr/>
          <p:nvPr/>
        </p:nvSpPr>
        <p:spPr>
          <a:xfrm>
            <a:off x="7767079" y="2429435"/>
            <a:ext cx="2662517" cy="342451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80AD1-2E10-4C9D-A3FC-538C57CB9D1A}"/>
              </a:ext>
            </a:extLst>
          </p:cNvPr>
          <p:cNvSpPr txBox="1"/>
          <p:nvPr/>
        </p:nvSpPr>
        <p:spPr>
          <a:xfrm>
            <a:off x="1986173" y="2783823"/>
            <a:ext cx="2214977" cy="212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Normal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8016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Attack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11984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FD24F-3E1C-4A37-A827-610BB9D3ECAC}"/>
              </a:ext>
            </a:extLst>
          </p:cNvPr>
          <p:cNvSpPr txBox="1"/>
          <p:nvPr/>
        </p:nvSpPr>
        <p:spPr>
          <a:xfrm>
            <a:off x="7998199" y="3081019"/>
            <a:ext cx="2200275" cy="212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고딕15" panose="02020600000000000000" pitchFamily="18" charset="-127"/>
                <a:ea typeface="a고딕15" panose="02020600000000000000" pitchFamily="18" charset="-127"/>
              </a:rPr>
              <a:t> Normal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고딕15" panose="02020600000000000000" pitchFamily="18" charset="-127"/>
                <a:ea typeface="a고딕15" panose="02020600000000000000" pitchFamily="18" charset="-127"/>
              </a:rPr>
              <a:t>8472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고딕15" panose="02020600000000000000" pitchFamily="18" charset="-127"/>
                <a:ea typeface="a고딕15" panose="02020600000000000000" pitchFamily="18" charset="-127"/>
              </a:rPr>
              <a:t>Attack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고딕15" panose="02020600000000000000" pitchFamily="18" charset="-127"/>
                <a:ea typeface="a고딕15" panose="02020600000000000000" pitchFamily="18" charset="-127"/>
              </a:rPr>
              <a:t>11528</a:t>
            </a:r>
            <a:endParaRPr lang="ko-KR" altLang="en-US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92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7B8013E-BD64-4099-BCCC-43F81A333E83}"/>
              </a:ext>
            </a:extLst>
          </p:cNvPr>
          <p:cNvSpPr/>
          <p:nvPr/>
        </p:nvSpPr>
        <p:spPr>
          <a:xfrm rot="10800000">
            <a:off x="-3" y="-1"/>
            <a:ext cx="3867152" cy="6354148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F55A6D"/>
              </a:gs>
              <a:gs pos="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C9ACA6-F38A-46D7-AA42-B8DF4CDB58CF}"/>
              </a:ext>
            </a:extLst>
          </p:cNvPr>
          <p:cNvSpPr txBox="1"/>
          <p:nvPr/>
        </p:nvSpPr>
        <p:spPr>
          <a:xfrm>
            <a:off x="653792" y="503852"/>
            <a:ext cx="2175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Index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6972AD-36A5-4BEA-80E4-ECCA87A330B5}"/>
              </a:ext>
            </a:extLst>
          </p:cNvPr>
          <p:cNvSpPr txBox="1"/>
          <p:nvPr/>
        </p:nvSpPr>
        <p:spPr>
          <a:xfrm>
            <a:off x="4638675" y="503852"/>
            <a:ext cx="6819900" cy="5926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	- Goals &amp; Data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	- The Models Used for Malware Detection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28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	- Light GBM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	- CNN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28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Learning Results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	- Performance Evaluation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	- Malware Detection in the Test Dataset</a:t>
            </a:r>
          </a:p>
          <a:p>
            <a:pPr marL="514350" marR="0" lvl="0" indent="-5143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고딕15" panose="02020600000000000000" pitchFamily="18" charset="-127"/>
                <a:ea typeface="a고딕15" panose="02020600000000000000" pitchFamily="18" charset="-127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613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63196AB4-C620-488E-BA82-93C9199993BA}"/>
              </a:ext>
            </a:extLst>
          </p:cNvPr>
          <p:cNvSpPr/>
          <p:nvPr/>
        </p:nvSpPr>
        <p:spPr>
          <a:xfrm rot="5400000" flipV="1">
            <a:off x="8256484" y="-2667000"/>
            <a:ext cx="6858000" cy="12192000"/>
          </a:xfrm>
          <a:prstGeom prst="flowChartManualInput">
            <a:avLst/>
          </a:prstGeom>
          <a:blipFill dpi="0" rotWithShape="0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98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C7B238-0DAB-4941-B4B2-315046C9ECF3}"/>
              </a:ext>
            </a:extLst>
          </p:cNvPr>
          <p:cNvSpPr/>
          <p:nvPr/>
        </p:nvSpPr>
        <p:spPr>
          <a:xfrm>
            <a:off x="723900" y="969824"/>
            <a:ext cx="2943225" cy="2874228"/>
          </a:xfrm>
          <a:prstGeom prst="rect">
            <a:avLst/>
          </a:prstGeom>
          <a:gradFill flip="none" rotWithShape="1">
            <a:gsLst>
              <a:gs pos="0">
                <a:srgbClr val="F55A6D"/>
              </a:gs>
              <a:gs pos="10000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11887-998A-4754-8955-852D11B45005}"/>
              </a:ext>
            </a:extLst>
          </p:cNvPr>
          <p:cNvSpPr txBox="1"/>
          <p:nvPr/>
        </p:nvSpPr>
        <p:spPr>
          <a:xfrm>
            <a:off x="1468374" y="1391275"/>
            <a:ext cx="7804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04 Conclusion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453175-CCB8-45F6-9D62-D7DB2E123FEA}"/>
              </a:ext>
            </a:extLst>
          </p:cNvPr>
          <p:cNvSpPr/>
          <p:nvPr/>
        </p:nvSpPr>
        <p:spPr>
          <a:xfrm>
            <a:off x="4146039" y="2695575"/>
            <a:ext cx="7541136" cy="37938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05151-4677-4725-A290-CB56A80A16C8}"/>
              </a:ext>
            </a:extLst>
          </p:cNvPr>
          <p:cNvSpPr txBox="1"/>
          <p:nvPr/>
        </p:nvSpPr>
        <p:spPr>
          <a:xfrm>
            <a:off x="4146039" y="2721212"/>
            <a:ext cx="7541136" cy="374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Light GBM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과 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CNN 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두가지 모델을 시도했으며 분류된 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Normal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Data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와 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Attack Data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의 비율이 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8:12 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정도로 비슷하게 산출됨</a:t>
            </a:r>
            <a:endParaRPr lang="en-US" altLang="ko-KR" sz="16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Light GBM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의 경우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,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Validation data, Test data 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에서 평균적으로 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95%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의 정확성을 보였으며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, f1-score, </a:t>
            </a:r>
            <a:r>
              <a:rPr lang="en-US" altLang="ko-KR" sz="1600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auc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-score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등 여러 성능 평가에서 높은 점수를 받음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Scaler, 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교차검증 등 여러 기법을 사용하여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정확성을 높이고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과적합을 방지하여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, model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의 신뢰성을 높임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CNN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의 경우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평균적으로 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91% 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정도의 정확성을 보여 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Light GBM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보다 낮은 성능 평가 점수를 받음</a:t>
            </a:r>
            <a:endParaRPr lang="en-US" altLang="ko-KR" sz="16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Light GBM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에서 </a:t>
            </a:r>
            <a:r>
              <a:rPr lang="en-US" altLang="ko-KR" sz="1600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gridsearchcv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의 오류로 파라미터 튜닝을 하지 못한 것이 아쉬움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CNN</a:t>
            </a:r>
            <a:r>
              <a:rPr lang="ko-KR" altLang="en-US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 모델의 파라미터와 구조를 조정하면 더 높은 성능을 기대할 수 있을 것으로 예상됨</a:t>
            </a:r>
            <a:r>
              <a:rPr lang="en-US" altLang="ko-KR" sz="1600" dirty="0"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510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703AA307-45A2-420C-BEC9-44F9CF15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03"/>
          <a:stretch/>
        </p:blipFill>
        <p:spPr bwMode="auto">
          <a:xfrm>
            <a:off x="0" y="0"/>
            <a:ext cx="45594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A4755D-E8DB-4AB3-A141-9E5C6372E65A}"/>
              </a:ext>
            </a:extLst>
          </p:cNvPr>
          <p:cNvSpPr/>
          <p:nvPr/>
        </p:nvSpPr>
        <p:spPr>
          <a:xfrm>
            <a:off x="4559473" y="0"/>
            <a:ext cx="6956251" cy="2447925"/>
          </a:xfrm>
          <a:prstGeom prst="rect">
            <a:avLst/>
          </a:prstGeom>
          <a:gradFill flip="none" rotWithShape="1">
            <a:gsLst>
              <a:gs pos="0">
                <a:srgbClr val="F55A6D"/>
              </a:gs>
              <a:gs pos="10000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E2F7C-C436-4F0A-A47F-7AD8DDC1BCA9}"/>
              </a:ext>
            </a:extLst>
          </p:cNvPr>
          <p:cNvSpPr txBox="1"/>
          <p:nvPr/>
        </p:nvSpPr>
        <p:spPr>
          <a:xfrm>
            <a:off x="6730742" y="1223962"/>
            <a:ext cx="4559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01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03EB1-BE17-4930-A93C-17E4DAB12BCA}"/>
              </a:ext>
            </a:extLst>
          </p:cNvPr>
          <p:cNvSpPr txBox="1"/>
          <p:nvPr/>
        </p:nvSpPr>
        <p:spPr>
          <a:xfrm>
            <a:off x="5334000" y="4772748"/>
            <a:ext cx="6496050" cy="1135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Goals &amp; Data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The Models Used for Malware Detection</a:t>
            </a:r>
          </a:p>
        </p:txBody>
      </p:sp>
    </p:spTree>
    <p:extLst>
      <p:ext uri="{BB962C8B-B14F-4D97-AF65-F5344CB8AC3E}">
        <p14:creationId xmlns:p14="http://schemas.microsoft.com/office/powerpoint/2010/main" val="358600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6C7B238-0DAB-4941-B4B2-315046C9ECF3}"/>
              </a:ext>
            </a:extLst>
          </p:cNvPr>
          <p:cNvSpPr/>
          <p:nvPr/>
        </p:nvSpPr>
        <p:spPr>
          <a:xfrm>
            <a:off x="1182994" y="3429000"/>
            <a:ext cx="4055756" cy="1160324"/>
          </a:xfrm>
          <a:prstGeom prst="rect">
            <a:avLst/>
          </a:prstGeom>
          <a:gradFill flip="none" rotWithShape="1">
            <a:gsLst>
              <a:gs pos="0">
                <a:srgbClr val="F55A6D"/>
              </a:gs>
              <a:gs pos="10000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EB411-FB18-469A-B775-F0B5F1BA3362}"/>
              </a:ext>
            </a:extLst>
          </p:cNvPr>
          <p:cNvSpPr txBox="1"/>
          <p:nvPr/>
        </p:nvSpPr>
        <p:spPr>
          <a:xfrm>
            <a:off x="4189284" y="674549"/>
            <a:ext cx="3813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Goals &amp; Data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9A9E7B-4A93-4824-A24F-2D7DC0F166EB}"/>
              </a:ext>
            </a:extLst>
          </p:cNvPr>
          <p:cNvSpPr/>
          <p:nvPr/>
        </p:nvSpPr>
        <p:spPr>
          <a:xfrm>
            <a:off x="1182994" y="4933950"/>
            <a:ext cx="4055756" cy="1160324"/>
          </a:xfrm>
          <a:prstGeom prst="rect">
            <a:avLst/>
          </a:prstGeom>
          <a:gradFill flip="none" rotWithShape="1">
            <a:gsLst>
              <a:gs pos="0">
                <a:srgbClr val="F47A87"/>
              </a:gs>
              <a:gs pos="100000">
                <a:srgbClr val="F8966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2C53D0-52F7-4DA4-BFFC-DA77BE3EE6F8}"/>
              </a:ext>
            </a:extLst>
          </p:cNvPr>
          <p:cNvSpPr/>
          <p:nvPr/>
        </p:nvSpPr>
        <p:spPr>
          <a:xfrm>
            <a:off x="6077664" y="2962275"/>
            <a:ext cx="45719" cy="38957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53F4BE7-F62E-47EE-B002-3C45491937CF}"/>
              </a:ext>
            </a:extLst>
          </p:cNvPr>
          <p:cNvSpPr/>
          <p:nvPr/>
        </p:nvSpPr>
        <p:spPr>
          <a:xfrm>
            <a:off x="5925524" y="2809987"/>
            <a:ext cx="360000" cy="360000"/>
          </a:xfrm>
          <a:prstGeom prst="diamond">
            <a:avLst/>
          </a:prstGeom>
          <a:solidFill>
            <a:srgbClr val="F55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40DD4-38B5-4071-93DD-22FA69D7840F}"/>
              </a:ext>
            </a:extLst>
          </p:cNvPr>
          <p:cNvSpPr/>
          <p:nvPr/>
        </p:nvSpPr>
        <p:spPr>
          <a:xfrm>
            <a:off x="6953250" y="2419350"/>
            <a:ext cx="4055756" cy="1160324"/>
          </a:xfrm>
          <a:prstGeom prst="rect">
            <a:avLst/>
          </a:prstGeom>
          <a:gradFill flip="none" rotWithShape="1">
            <a:gsLst>
              <a:gs pos="0">
                <a:srgbClr val="F55A6D"/>
              </a:gs>
              <a:gs pos="10000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2B8B70-84AD-40E8-AB5B-A2E1EB5A3895}"/>
              </a:ext>
            </a:extLst>
          </p:cNvPr>
          <p:cNvSpPr/>
          <p:nvPr/>
        </p:nvSpPr>
        <p:spPr>
          <a:xfrm>
            <a:off x="6953250" y="3924300"/>
            <a:ext cx="4055756" cy="1160324"/>
          </a:xfrm>
          <a:prstGeom prst="rect">
            <a:avLst/>
          </a:prstGeom>
          <a:gradFill flip="none" rotWithShape="1">
            <a:gsLst>
              <a:gs pos="0">
                <a:srgbClr val="F47A87"/>
              </a:gs>
              <a:gs pos="100000">
                <a:srgbClr val="F8966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Google Shape;9170;p146">
            <a:extLst>
              <a:ext uri="{FF2B5EF4-FFF2-40B4-BE49-F238E27FC236}">
                <a16:creationId xmlns:a16="http://schemas.microsoft.com/office/drawing/2014/main" id="{CF3A8B2E-0D10-4078-AD07-207017D07C78}"/>
              </a:ext>
            </a:extLst>
          </p:cNvPr>
          <p:cNvSpPr>
            <a:spLocks noChangeAspect="1"/>
          </p:cNvSpPr>
          <p:nvPr/>
        </p:nvSpPr>
        <p:spPr>
          <a:xfrm>
            <a:off x="1283356" y="2536687"/>
            <a:ext cx="720059" cy="720000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F7E15-0094-4B60-A5C4-768747290141}"/>
              </a:ext>
            </a:extLst>
          </p:cNvPr>
          <p:cNvSpPr txBox="1"/>
          <p:nvPr/>
        </p:nvSpPr>
        <p:spPr>
          <a:xfrm>
            <a:off x="2499184" y="2694151"/>
            <a:ext cx="1585158" cy="58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Our Goals</a:t>
            </a:r>
          </a:p>
        </p:txBody>
      </p:sp>
      <p:sp>
        <p:nvSpPr>
          <p:cNvPr id="20" name="Google Shape;9178;p146">
            <a:extLst>
              <a:ext uri="{FF2B5EF4-FFF2-40B4-BE49-F238E27FC236}">
                <a16:creationId xmlns:a16="http://schemas.microsoft.com/office/drawing/2014/main" id="{C836C803-1C65-49A0-A6AD-947B854DE1F6}"/>
              </a:ext>
            </a:extLst>
          </p:cNvPr>
          <p:cNvSpPr>
            <a:spLocks noChangeAspect="1"/>
          </p:cNvSpPr>
          <p:nvPr/>
        </p:nvSpPr>
        <p:spPr>
          <a:xfrm>
            <a:off x="10285237" y="5298928"/>
            <a:ext cx="723769" cy="720000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AB5D10-39A4-4B7E-BC1E-05C969485C94}"/>
              </a:ext>
            </a:extLst>
          </p:cNvPr>
          <p:cNvSpPr txBox="1"/>
          <p:nvPr/>
        </p:nvSpPr>
        <p:spPr>
          <a:xfrm>
            <a:off x="8099220" y="5223263"/>
            <a:ext cx="1744509" cy="58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Given Data</a:t>
            </a: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4DAC65B-46B0-4955-B5B9-B64F492B1D2D}"/>
              </a:ext>
            </a:extLst>
          </p:cNvPr>
          <p:cNvSpPr/>
          <p:nvPr/>
        </p:nvSpPr>
        <p:spPr>
          <a:xfrm>
            <a:off x="5924332" y="4114428"/>
            <a:ext cx="360000" cy="360000"/>
          </a:xfrm>
          <a:prstGeom prst="diamond">
            <a:avLst/>
          </a:prstGeom>
          <a:solidFill>
            <a:srgbClr val="F87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7085EECC-DD06-4B4D-966B-9427BC86DB9D}"/>
              </a:ext>
            </a:extLst>
          </p:cNvPr>
          <p:cNvSpPr/>
          <p:nvPr/>
        </p:nvSpPr>
        <p:spPr>
          <a:xfrm>
            <a:off x="5925524" y="5418869"/>
            <a:ext cx="360000" cy="360000"/>
          </a:xfrm>
          <a:prstGeom prst="diamond">
            <a:avLst/>
          </a:prstGeom>
          <a:solidFill>
            <a:srgbClr val="F4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869BE-432C-435C-975D-E45ED4B1F019}"/>
              </a:ext>
            </a:extLst>
          </p:cNvPr>
          <p:cNvSpPr txBox="1"/>
          <p:nvPr/>
        </p:nvSpPr>
        <p:spPr>
          <a:xfrm>
            <a:off x="1375740" y="5107539"/>
            <a:ext cx="40151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주어진 </a:t>
            </a: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Train data</a:t>
            </a: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이용하여</a:t>
            </a: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모델을 학습시켜</a:t>
            </a:r>
            <a:endParaRPr lang="en-US" altLang="ko-KR" sz="1400" b="1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Test data</a:t>
            </a: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의 </a:t>
            </a: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label</a:t>
            </a: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을 정확하게 예측해야 함</a:t>
            </a:r>
            <a:endParaRPr lang="en-US" altLang="ko-KR" sz="1400" b="1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ABD120-905E-4488-9605-7C9F58EDA55D}"/>
              </a:ext>
            </a:extLst>
          </p:cNvPr>
          <p:cNvSpPr txBox="1"/>
          <p:nvPr/>
        </p:nvSpPr>
        <p:spPr>
          <a:xfrm>
            <a:off x="1304075" y="3629268"/>
            <a:ext cx="4015150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인공지능 모델로 </a:t>
            </a: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Malware Detection System</a:t>
            </a: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을</a:t>
            </a: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만들어야 함</a:t>
            </a:r>
            <a:endParaRPr lang="en-US" altLang="ko-KR" sz="1400" b="1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FA370-F024-4D69-89C1-6082884716BE}"/>
              </a:ext>
            </a:extLst>
          </p:cNvPr>
          <p:cNvSpPr txBox="1"/>
          <p:nvPr/>
        </p:nvSpPr>
        <p:spPr>
          <a:xfrm>
            <a:off x="7061130" y="2440620"/>
            <a:ext cx="3847514" cy="1024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 </a:t>
            </a:r>
            <a:r>
              <a:rPr lang="en-US" altLang="ko-KR" sz="1400" b="1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new_peminer_train_features.npy</a:t>
            </a:r>
            <a:endParaRPr lang="en-US" altLang="ko-KR" sz="1400" b="1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fr-FR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 new_peminer_train_labels.npy</a:t>
            </a:r>
            <a:endParaRPr lang="en-US" altLang="ko-KR" sz="1400" b="1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 </a:t>
            </a:r>
            <a:r>
              <a:rPr lang="en-US" altLang="ko-KR" sz="1400" b="1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new_peminer_test_features.npy</a:t>
            </a:r>
            <a:endParaRPr lang="en-US" altLang="ko-KR" sz="1400" b="1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5FDBC62A-1BA1-43EC-8829-6345027E6B68}"/>
              </a:ext>
            </a:extLst>
          </p:cNvPr>
          <p:cNvSpPr/>
          <p:nvPr/>
        </p:nvSpPr>
        <p:spPr>
          <a:xfrm>
            <a:off x="10076568" y="2551208"/>
            <a:ext cx="208669" cy="571153"/>
          </a:xfrm>
          <a:prstGeom prst="rightBrace">
            <a:avLst>
              <a:gd name="adj1" fmla="val 32592"/>
              <a:gd name="adj2" fmla="val 50000"/>
            </a:avLst>
          </a:prstGeom>
          <a:noFill/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B7A986-FA2E-4010-88B7-86A16030CAD5}"/>
              </a:ext>
            </a:extLst>
          </p:cNvPr>
          <p:cNvSpPr txBox="1"/>
          <p:nvPr/>
        </p:nvSpPr>
        <p:spPr>
          <a:xfrm>
            <a:off x="10348893" y="2607204"/>
            <a:ext cx="1448650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Train</a:t>
            </a:r>
            <a:endParaRPr lang="en-US" altLang="ko-KR" sz="1400" b="1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3A6490-4916-4026-A490-12B0C6102C29}"/>
              </a:ext>
            </a:extLst>
          </p:cNvPr>
          <p:cNvSpPr txBox="1"/>
          <p:nvPr/>
        </p:nvSpPr>
        <p:spPr>
          <a:xfrm>
            <a:off x="7042771" y="3958340"/>
            <a:ext cx="4015150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train_features</a:t>
            </a: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: </a:t>
            </a: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총 </a:t>
            </a: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188</a:t>
            </a: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개의 </a:t>
            </a: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feature</a:t>
            </a: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로 이루어진</a:t>
            </a: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20000</a:t>
            </a: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개 </a:t>
            </a: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train_labels</a:t>
            </a:r>
            <a:r>
              <a:rPr lang="en-US" altLang="ko-KR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: 0,1</a:t>
            </a:r>
            <a:r>
              <a:rPr lang="ko-KR" altLang="en-US" sz="140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로 구분된 이진 데이터</a:t>
            </a:r>
            <a:endParaRPr lang="en-US" altLang="ko-KR" sz="1400" b="1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66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CC46F0-F0E8-41AA-9F3B-AEAB04C3E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0"/>
            <a:ext cx="7153274" cy="476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C7B238-0DAB-4941-B4B2-315046C9ECF3}"/>
              </a:ext>
            </a:extLst>
          </p:cNvPr>
          <p:cNvSpPr/>
          <p:nvPr/>
        </p:nvSpPr>
        <p:spPr>
          <a:xfrm>
            <a:off x="0" y="2705100"/>
            <a:ext cx="6096000" cy="4152900"/>
          </a:xfrm>
          <a:prstGeom prst="rect">
            <a:avLst/>
          </a:prstGeom>
          <a:gradFill flip="none" rotWithShape="1">
            <a:gsLst>
              <a:gs pos="0">
                <a:srgbClr val="F55A6D"/>
              </a:gs>
              <a:gs pos="10000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C9ACA6-F38A-46D7-AA42-B8DF4CDB58CF}"/>
              </a:ext>
            </a:extLst>
          </p:cNvPr>
          <p:cNvSpPr txBox="1"/>
          <p:nvPr/>
        </p:nvSpPr>
        <p:spPr>
          <a:xfrm>
            <a:off x="512634" y="1160324"/>
            <a:ext cx="40134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The Models Used for Malware Detection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6972AD-36A5-4BEA-80E4-ECCA87A330B5}"/>
              </a:ext>
            </a:extLst>
          </p:cNvPr>
          <p:cNvSpPr txBox="1"/>
          <p:nvPr/>
        </p:nvSpPr>
        <p:spPr>
          <a:xfrm>
            <a:off x="6629400" y="5140801"/>
            <a:ext cx="2343150" cy="1135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1. Light GBM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2. CNN</a:t>
            </a:r>
            <a:endParaRPr lang="ko-KR" altLang="en-US" sz="24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9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C08629F1-28EF-4850-8E75-93FBFFF6CE7A}"/>
              </a:ext>
            </a:extLst>
          </p:cNvPr>
          <p:cNvSpPr/>
          <p:nvPr/>
        </p:nvSpPr>
        <p:spPr>
          <a:xfrm rot="10800000">
            <a:off x="-3" y="-3"/>
            <a:ext cx="2009778" cy="3771901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F55A6D"/>
              </a:gs>
              <a:gs pos="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B9E09-9D4C-4816-BA3D-2C114C35182B}"/>
              </a:ext>
            </a:extLst>
          </p:cNvPr>
          <p:cNvSpPr txBox="1"/>
          <p:nvPr/>
        </p:nvSpPr>
        <p:spPr>
          <a:xfrm>
            <a:off x="703992" y="484049"/>
            <a:ext cx="3545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1. Light GBM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D8C97-15B6-4ABD-B092-A3EB4976FC35}"/>
              </a:ext>
            </a:extLst>
          </p:cNvPr>
          <p:cNvSpPr txBox="1"/>
          <p:nvPr/>
        </p:nvSpPr>
        <p:spPr>
          <a:xfrm>
            <a:off x="1330993" y="1253490"/>
            <a:ext cx="10652460" cy="234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앙상블 중 </a:t>
            </a:r>
            <a:r>
              <a:rPr lang="en-US" altLang="ko-KR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Boosting </a:t>
            </a: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알고리즘인 </a:t>
            </a:r>
            <a:r>
              <a:rPr lang="en-US" altLang="ko-KR" sz="2000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xgboost</a:t>
            </a: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의 학습시간을 개선하기 위해 나온 알고리즘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Light GBM</a:t>
            </a: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은 다른 트리 기반 알고리즘과 다르게 </a:t>
            </a:r>
            <a:r>
              <a:rPr lang="en-US" altLang="ko-KR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Tree</a:t>
            </a: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가 수직적으로</a:t>
            </a:r>
            <a:r>
              <a:rPr lang="en-US" altLang="ko-KR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(leaf-wise) </a:t>
            </a: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확장되어</a:t>
            </a:r>
            <a:r>
              <a:rPr lang="en-US" altLang="ko-KR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동일한 </a:t>
            </a:r>
            <a:r>
              <a:rPr lang="en-US" altLang="ko-KR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leaf</a:t>
            </a: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확장할 때 </a:t>
            </a:r>
            <a:r>
              <a:rPr lang="en-US" altLang="ko-KR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level-wise </a:t>
            </a: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방식 보다 손실을 줄일 수 있음</a:t>
            </a:r>
            <a:r>
              <a:rPr lang="en-US" altLang="ko-KR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대용량 데이터 처리가 가능함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상대적으로 적은 자원을 사용하고 빠르다는 장점을 가지고 있음</a:t>
            </a:r>
            <a:r>
              <a:rPr lang="en-US" altLang="ko-KR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  <p:pic>
        <p:nvPicPr>
          <p:cNvPr id="5" name="Picture 2" descr="머신러닝 ensemble lightgbm 알고리즘이란? - python 예제와 함께 살펴보자">
            <a:extLst>
              <a:ext uri="{FF2B5EF4-FFF2-40B4-BE49-F238E27FC236}">
                <a16:creationId xmlns:a16="http://schemas.microsoft.com/office/drawing/2014/main" id="{C43FB9A5-2590-4B96-A2D4-AADFB769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71899"/>
            <a:ext cx="57721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B09AF2-685F-43F8-AD1C-C56AC74F4F6E}"/>
              </a:ext>
            </a:extLst>
          </p:cNvPr>
          <p:cNvSpPr txBox="1"/>
          <p:nvPr/>
        </p:nvSpPr>
        <p:spPr>
          <a:xfrm>
            <a:off x="1503089" y="5004345"/>
            <a:ext cx="4320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* 앙상블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Boosting</a:t>
            </a:r>
          </a:p>
          <a:p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앞에서 예측한 분류기가 틀린 부분에 가중치를 부여해 틀린 부분을 잘 맞출 수 있도록 하는 </a:t>
            </a:r>
            <a:r>
              <a:rPr lang="ko-KR" altLang="en-US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머신러닝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기법 </a:t>
            </a:r>
          </a:p>
        </p:txBody>
      </p:sp>
    </p:spTree>
    <p:extLst>
      <p:ext uri="{BB962C8B-B14F-4D97-AF65-F5344CB8AC3E}">
        <p14:creationId xmlns:p14="http://schemas.microsoft.com/office/powerpoint/2010/main" val="137540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F13CAC59-A8CD-4789-82E1-46001CB5931A}"/>
              </a:ext>
            </a:extLst>
          </p:cNvPr>
          <p:cNvSpPr/>
          <p:nvPr/>
        </p:nvSpPr>
        <p:spPr>
          <a:xfrm rot="10800000">
            <a:off x="-3" y="-3"/>
            <a:ext cx="2009778" cy="3771901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F55A6D"/>
              </a:gs>
              <a:gs pos="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90D07-55AD-498C-A3D0-7E871934B411}"/>
              </a:ext>
            </a:extLst>
          </p:cNvPr>
          <p:cNvSpPr txBox="1"/>
          <p:nvPr/>
        </p:nvSpPr>
        <p:spPr>
          <a:xfrm>
            <a:off x="703992" y="484049"/>
            <a:ext cx="3545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2. CNN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BCF3DB-94F8-4F41-AE03-9431C7ED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95650"/>
            <a:ext cx="5591175" cy="29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79EEE-882C-4CB1-9B12-F1AF35F6F158}"/>
              </a:ext>
            </a:extLst>
          </p:cNvPr>
          <p:cNvSpPr txBox="1"/>
          <p:nvPr/>
        </p:nvSpPr>
        <p:spPr>
          <a:xfrm>
            <a:off x="1495425" y="1361212"/>
            <a:ext cx="9658350" cy="142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사진 데이터를 평면화 시키는 과정에서 공간 정보가 손실되어 정보 부족으로 인공 신경망이 특징을 추출 및 학습이 비효율적이고 정확도를 높이는데 한계가 생기는 문제를 해결하기 위해 이미지의 공간 정보를 유지한 상태로 학습이 가능하게 고안된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83712-FFC9-45EE-8326-4204BDA99F1A}"/>
              </a:ext>
            </a:extLst>
          </p:cNvPr>
          <p:cNvSpPr txBox="1"/>
          <p:nvPr/>
        </p:nvSpPr>
        <p:spPr>
          <a:xfrm>
            <a:off x="1162050" y="3429000"/>
            <a:ext cx="4791075" cy="263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각 레이어의 입출력 데이터의 형상 유지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이미지의 공간 정보를 유지하면서 인접 이미지와의 특징을 효과적으로 인식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복수의 필터로 이미지의 특징 추출 및 학습 </a:t>
            </a:r>
            <a:r>
              <a:rPr lang="en-US" altLang="ko-KR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-&gt;  </a:t>
            </a:r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추출한 이미지의 특징을 모으고 강화하는 </a:t>
            </a:r>
            <a:r>
              <a:rPr lang="en-US" altLang="ko-KR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Pooling </a:t>
            </a:r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레이어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필터를 공유 파라미터로 사용하기 때문에</a:t>
            </a:r>
            <a:r>
              <a:rPr lang="en-US" altLang="ko-KR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일반 인공 신경망과 비교하여 학습 파라미터가 매우 적음</a:t>
            </a:r>
            <a:endParaRPr lang="en-US" altLang="ko-KR" sz="1600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223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6C7B238-0DAB-4941-B4B2-315046C9ECF3}"/>
              </a:ext>
            </a:extLst>
          </p:cNvPr>
          <p:cNvSpPr/>
          <p:nvPr/>
        </p:nvSpPr>
        <p:spPr>
          <a:xfrm>
            <a:off x="4505326" y="-1"/>
            <a:ext cx="7686674" cy="2349546"/>
          </a:xfrm>
          <a:prstGeom prst="rect">
            <a:avLst/>
          </a:prstGeom>
          <a:gradFill flip="none" rotWithShape="1">
            <a:gsLst>
              <a:gs pos="0">
                <a:srgbClr val="F55A6D"/>
              </a:gs>
              <a:gs pos="100000">
                <a:srgbClr val="F87E4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87A3-8252-4673-80C1-AE6330EC9C76}"/>
              </a:ext>
            </a:extLst>
          </p:cNvPr>
          <p:cNvSpPr txBox="1"/>
          <p:nvPr/>
        </p:nvSpPr>
        <p:spPr>
          <a:xfrm>
            <a:off x="4819651" y="965222"/>
            <a:ext cx="7804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02 Implementation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1604557-83D3-4D39-BE39-8FA067EFA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" t="3534" r="2173"/>
          <a:stretch/>
        </p:blipFill>
        <p:spPr bwMode="auto">
          <a:xfrm>
            <a:off x="0" y="2349545"/>
            <a:ext cx="6848475" cy="450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23517B-F641-452C-B2C4-D97FF6E918B5}"/>
              </a:ext>
            </a:extLst>
          </p:cNvPr>
          <p:cNvSpPr txBox="1"/>
          <p:nvPr/>
        </p:nvSpPr>
        <p:spPr>
          <a:xfrm>
            <a:off x="7745372" y="4422796"/>
            <a:ext cx="2524124" cy="1135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Light GBM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409345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F1CD91-183D-4823-B635-0F7625701793}"/>
              </a:ext>
            </a:extLst>
          </p:cNvPr>
          <p:cNvSpPr/>
          <p:nvPr/>
        </p:nvSpPr>
        <p:spPr>
          <a:xfrm>
            <a:off x="4069340" y="-2"/>
            <a:ext cx="8122659" cy="6229351"/>
          </a:xfrm>
          <a:prstGeom prst="rect">
            <a:avLst/>
          </a:prstGeom>
          <a:gradFill flip="none" rotWithShape="1">
            <a:gsLst>
              <a:gs pos="0">
                <a:srgbClr val="F55A6D">
                  <a:alpha val="80000"/>
                </a:srgbClr>
              </a:gs>
              <a:gs pos="100000">
                <a:srgbClr val="F87E4A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B9E09-9D4C-4816-BA3D-2C114C35182B}"/>
              </a:ext>
            </a:extLst>
          </p:cNvPr>
          <p:cNvSpPr txBox="1"/>
          <p:nvPr/>
        </p:nvSpPr>
        <p:spPr>
          <a:xfrm>
            <a:off x="437292" y="464999"/>
            <a:ext cx="35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Aharoni" panose="02010803020104030203" pitchFamily="2" charset="-79"/>
              </a:rPr>
              <a:t>Light GBM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D8C97-15B6-4ABD-B092-A3EB4976FC35}"/>
              </a:ext>
            </a:extLst>
          </p:cNvPr>
          <p:cNvSpPr txBox="1"/>
          <p:nvPr/>
        </p:nvSpPr>
        <p:spPr>
          <a:xfrm>
            <a:off x="477558" y="1931788"/>
            <a:ext cx="3591783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학습에 사용할 데이터를 불러와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X_data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Y_data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로 </a:t>
            </a:r>
            <a:r>
              <a:rPr lang="ko-KR" altLang="en-US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나눈뒤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StandardScaler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적용</a:t>
            </a:r>
            <a:endParaRPr lang="en-US" altLang="ko-KR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7C2778-675B-4AA1-9C2A-61738026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733" y="880497"/>
            <a:ext cx="6219825" cy="1504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3BD334-D320-4C7A-8C06-E83F25AD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33" y="2913646"/>
            <a:ext cx="5267325" cy="942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08C11A-D887-48AB-BD14-B937C3E5E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33" y="4472554"/>
            <a:ext cx="6762750" cy="80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EC294-F99D-49D6-AA5F-EC7A689B565C}"/>
              </a:ext>
            </a:extLst>
          </p:cNvPr>
          <p:cNvSpPr txBox="1"/>
          <p:nvPr/>
        </p:nvSpPr>
        <p:spPr>
          <a:xfrm>
            <a:off x="443235" y="3863578"/>
            <a:ext cx="3591783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X_data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중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20%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를 </a:t>
            </a:r>
            <a:r>
              <a:rPr lang="en-US" altLang="ko-KR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test_data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로 분류하고 나머지 데이터를 학습에 사용함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1281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1081</TotalTime>
  <Words>750</Words>
  <Application>Microsoft Office PowerPoint</Application>
  <PresentationFormat>와이드스크린</PresentationFormat>
  <Paragraphs>183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a고딕10</vt:lpstr>
      <vt:lpstr>Calibri Light</vt:lpstr>
      <vt:lpstr>Calibri</vt:lpstr>
      <vt:lpstr>a고딕15</vt:lpstr>
      <vt:lpstr>a고딕17</vt:lpstr>
      <vt:lpstr>Arial</vt:lpstr>
      <vt:lpstr>a고딕19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김나연(사이버보안전공)</dc:creator>
  <cp:lastModifiedBy>김나연(사이버보안전공)</cp:lastModifiedBy>
  <cp:revision>43</cp:revision>
  <dcterms:created xsi:type="dcterms:W3CDTF">2021-05-31T16:58:58Z</dcterms:created>
  <dcterms:modified xsi:type="dcterms:W3CDTF">2021-06-02T13:35:23Z</dcterms:modified>
</cp:coreProperties>
</file>